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eg"/>
  <Override PartName="/ppt/media/image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860" y="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chemeClr val="tx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494751" y="8"/>
            <a:ext cx="3352165" cy="3288029"/>
          </a:xfrm>
          <a:custGeom>
            <a:avLst/>
            <a:gdLst/>
            <a:ahLst/>
            <a:cxnLst/>
            <a:rect l="l" t="t" r="r" b="b"/>
            <a:pathLst>
              <a:path w="3352165" h="3288029">
                <a:moveTo>
                  <a:pt x="3352159" y="0"/>
                </a:moveTo>
                <a:lnTo>
                  <a:pt x="0" y="0"/>
                </a:lnTo>
                <a:lnTo>
                  <a:pt x="0" y="3287938"/>
                </a:lnTo>
                <a:lnTo>
                  <a:pt x="3352159" y="3287938"/>
                </a:lnTo>
                <a:lnTo>
                  <a:pt x="3352159"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6321" y="471976"/>
            <a:ext cx="4922056" cy="318134"/>
          </a:xfrm>
          <a:prstGeom prst="rect">
            <a:avLst/>
          </a:prstGeom>
        </p:spPr>
        <p:txBody>
          <a:bodyPr wrap="square" lIns="0" tIns="0" rIns="0" bIns="0">
            <a:spAutoFit/>
          </a:bodyPr>
          <a:lstStyle>
            <a:lvl1pPr>
              <a:defRPr sz="1900" b="1" i="0">
                <a:solidFill>
                  <a:schemeClr val="tx1"/>
                </a:solidFill>
                <a:latin typeface="Cambria"/>
                <a:cs typeface="Cambria"/>
              </a:defRPr>
            </a:lvl1pPr>
          </a:lstStyle>
          <a:p>
            <a:endParaRPr/>
          </a:p>
        </p:txBody>
      </p:sp>
      <p:sp>
        <p:nvSpPr>
          <p:cNvPr id="3" name="Holder 3"/>
          <p:cNvSpPr>
            <a:spLocks noGrp="1"/>
          </p:cNvSpPr>
          <p:nvPr>
            <p:ph type="body" idx="1"/>
          </p:nvPr>
        </p:nvSpPr>
        <p:spPr>
          <a:xfrm>
            <a:off x="389910" y="1042388"/>
            <a:ext cx="5074878" cy="87185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11/22/2023</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foVCblzyQEUMZFA82JERXxDh5-0CuOvw/view?usp=drive_link"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7091" y="391877"/>
            <a:ext cx="2846070" cy="760593"/>
          </a:xfrm>
          <a:prstGeom prst="rect">
            <a:avLst/>
          </a:prstGeom>
        </p:spPr>
        <p:txBody>
          <a:bodyPr vert="horz" wrap="square" lIns="0" tIns="13970" rIns="0" bIns="0" rtlCol="0">
            <a:spAutoFit/>
          </a:bodyPr>
          <a:lstStyle/>
          <a:p>
            <a:pPr marL="12700" marR="5080" algn="ctr">
              <a:lnSpc>
                <a:spcPct val="99300"/>
              </a:lnSpc>
              <a:spcBef>
                <a:spcPts val="110"/>
              </a:spcBef>
            </a:pPr>
            <a:r>
              <a:rPr sz="2450" b="1" spc="35" dirty="0">
                <a:solidFill>
                  <a:srgbClr val="FFFFFF"/>
                </a:solidFill>
                <a:latin typeface="Times New Roman"/>
                <a:cs typeface="Times New Roman"/>
              </a:rPr>
              <a:t>Fetal </a:t>
            </a:r>
            <a:r>
              <a:rPr sz="2450" b="1" spc="70" dirty="0">
                <a:solidFill>
                  <a:srgbClr val="FFFFFF"/>
                </a:solidFill>
                <a:latin typeface="Times New Roman"/>
                <a:cs typeface="Times New Roman"/>
              </a:rPr>
              <a:t>Ultrasound </a:t>
            </a:r>
            <a:r>
              <a:rPr sz="2450" b="1" spc="75" dirty="0">
                <a:solidFill>
                  <a:srgbClr val="FFFFFF"/>
                </a:solidFill>
                <a:latin typeface="Times New Roman"/>
                <a:cs typeface="Times New Roman"/>
              </a:rPr>
              <a:t> Image </a:t>
            </a:r>
            <a:r>
              <a:rPr sz="2450" b="1" spc="45" dirty="0">
                <a:solidFill>
                  <a:srgbClr val="FFFFFF"/>
                </a:solidFill>
                <a:latin typeface="Times New Roman"/>
                <a:cs typeface="Times New Roman"/>
              </a:rPr>
              <a:t>Analysis</a:t>
            </a:r>
            <a:endParaRPr sz="2450" dirty="0">
              <a:latin typeface="Times New Roman"/>
              <a:cs typeface="Times New Roman"/>
            </a:endParaRPr>
          </a:p>
        </p:txBody>
      </p:sp>
      <p:pic>
        <p:nvPicPr>
          <p:cNvPr id="3" name="object 3"/>
          <p:cNvPicPr/>
          <p:nvPr/>
        </p:nvPicPr>
        <p:blipFill>
          <a:blip r:embed="rId2" cstate="print"/>
          <a:stretch>
            <a:fillRect/>
          </a:stretch>
        </p:blipFill>
        <p:spPr>
          <a:xfrm>
            <a:off x="428207" y="365330"/>
            <a:ext cx="1637120" cy="2557284"/>
          </a:xfrm>
          <a:prstGeom prst="rect">
            <a:avLst/>
          </a:prstGeom>
        </p:spPr>
      </p:pic>
      <p:sp>
        <p:nvSpPr>
          <p:cNvPr id="4" name="TextBox 3">
            <a:extLst>
              <a:ext uri="{FF2B5EF4-FFF2-40B4-BE49-F238E27FC236}">
                <a16:creationId xmlns:a16="http://schemas.microsoft.com/office/drawing/2014/main" id="{B92B24E9-123A-BE3C-1C07-352386955DB8}"/>
              </a:ext>
            </a:extLst>
          </p:cNvPr>
          <p:cNvSpPr txBox="1"/>
          <p:nvPr/>
        </p:nvSpPr>
        <p:spPr>
          <a:xfrm>
            <a:off x="4146550" y="2718569"/>
            <a:ext cx="1860550" cy="577081"/>
          </a:xfrm>
          <a:prstGeom prst="rect">
            <a:avLst/>
          </a:prstGeom>
          <a:noFill/>
        </p:spPr>
        <p:txBody>
          <a:bodyPr wrap="square" rtlCol="0">
            <a:spAutoFit/>
          </a:bodyPr>
          <a:lstStyle/>
          <a:p>
            <a:r>
              <a:rPr lang="en-US" sz="1050" dirty="0" err="1">
                <a:solidFill>
                  <a:schemeClr val="bg1"/>
                </a:solidFill>
              </a:rPr>
              <a:t>Rithika</a:t>
            </a:r>
            <a:r>
              <a:rPr lang="en-US" sz="1050" dirty="0">
                <a:solidFill>
                  <a:schemeClr val="bg1"/>
                </a:solidFill>
              </a:rPr>
              <a:t> </a:t>
            </a:r>
            <a:r>
              <a:rPr lang="en-US" sz="1050" dirty="0" err="1">
                <a:solidFill>
                  <a:schemeClr val="bg1"/>
                </a:solidFill>
              </a:rPr>
              <a:t>Gadapa</a:t>
            </a:r>
            <a:r>
              <a:rPr lang="en-US" sz="1050" dirty="0">
                <a:solidFill>
                  <a:schemeClr val="bg1"/>
                </a:solidFill>
              </a:rPr>
              <a:t> EC21B1067</a:t>
            </a:r>
          </a:p>
          <a:p>
            <a:r>
              <a:rPr lang="en-US" sz="1050" dirty="0">
                <a:solidFill>
                  <a:schemeClr val="bg1"/>
                </a:solidFill>
              </a:rPr>
              <a:t>Anudeep Yelakala EC21B1071</a:t>
            </a:r>
          </a:p>
          <a:p>
            <a:r>
              <a:rPr lang="en-US" sz="1050" dirty="0">
                <a:solidFill>
                  <a:schemeClr val="bg1"/>
                </a:solidFill>
              </a:rPr>
              <a:t>M Devi </a:t>
            </a:r>
            <a:r>
              <a:rPr lang="en-US" sz="1050" dirty="0" err="1">
                <a:solidFill>
                  <a:schemeClr val="bg1"/>
                </a:solidFill>
              </a:rPr>
              <a:t>Akshitha</a:t>
            </a:r>
            <a:r>
              <a:rPr lang="en-US" sz="1050" dirty="0">
                <a:solidFill>
                  <a:schemeClr val="bg1"/>
                </a:solidFill>
              </a:rPr>
              <a:t> EC21B1100</a:t>
            </a:r>
            <a:endParaRPr lang="en-IN" sz="105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1" y="0"/>
            <a:ext cx="5845810" cy="3288029"/>
          </a:xfrm>
          <a:custGeom>
            <a:avLst/>
            <a:gdLst/>
            <a:ahLst/>
            <a:cxnLst/>
            <a:rect l="l" t="t" r="r" b="b"/>
            <a:pathLst>
              <a:path w="5845810" h="3288029">
                <a:moveTo>
                  <a:pt x="5845213" y="0"/>
                </a:moveTo>
                <a:lnTo>
                  <a:pt x="5453367" y="0"/>
                </a:lnTo>
                <a:lnTo>
                  <a:pt x="5453367" y="391160"/>
                </a:lnTo>
                <a:lnTo>
                  <a:pt x="5453367" y="2895600"/>
                </a:lnTo>
                <a:lnTo>
                  <a:pt x="3865029" y="2895600"/>
                </a:lnTo>
                <a:lnTo>
                  <a:pt x="3865029" y="2894457"/>
                </a:lnTo>
                <a:lnTo>
                  <a:pt x="1980222" y="2894457"/>
                </a:lnTo>
                <a:lnTo>
                  <a:pt x="1980222" y="2895600"/>
                </a:lnTo>
                <a:lnTo>
                  <a:pt x="391858" y="2895600"/>
                </a:lnTo>
                <a:lnTo>
                  <a:pt x="391858" y="391160"/>
                </a:lnTo>
                <a:lnTo>
                  <a:pt x="1980222" y="391160"/>
                </a:lnTo>
                <a:lnTo>
                  <a:pt x="1980222" y="392595"/>
                </a:lnTo>
                <a:lnTo>
                  <a:pt x="3865029" y="392595"/>
                </a:lnTo>
                <a:lnTo>
                  <a:pt x="3865029" y="391160"/>
                </a:lnTo>
                <a:lnTo>
                  <a:pt x="5453367" y="391160"/>
                </a:lnTo>
                <a:lnTo>
                  <a:pt x="5453367" y="0"/>
                </a:lnTo>
                <a:lnTo>
                  <a:pt x="3776573" y="0"/>
                </a:lnTo>
                <a:lnTo>
                  <a:pt x="2068664" y="25"/>
                </a:lnTo>
                <a:lnTo>
                  <a:pt x="0" y="0"/>
                </a:lnTo>
                <a:lnTo>
                  <a:pt x="0" y="391160"/>
                </a:lnTo>
                <a:lnTo>
                  <a:pt x="0" y="2895600"/>
                </a:lnTo>
                <a:lnTo>
                  <a:pt x="0" y="3288030"/>
                </a:lnTo>
                <a:lnTo>
                  <a:pt x="2068664" y="3288030"/>
                </a:lnTo>
                <a:lnTo>
                  <a:pt x="2068664" y="3287014"/>
                </a:lnTo>
                <a:lnTo>
                  <a:pt x="3776573" y="3287014"/>
                </a:lnTo>
                <a:lnTo>
                  <a:pt x="3776573" y="3288030"/>
                </a:lnTo>
                <a:lnTo>
                  <a:pt x="5845213" y="3288030"/>
                </a:lnTo>
                <a:lnTo>
                  <a:pt x="5845213" y="2895600"/>
                </a:lnTo>
                <a:lnTo>
                  <a:pt x="5845213" y="391160"/>
                </a:lnTo>
                <a:lnTo>
                  <a:pt x="5845213"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839644" y="766646"/>
            <a:ext cx="2165985" cy="514984"/>
          </a:xfrm>
          <a:prstGeom prst="rect">
            <a:avLst/>
          </a:prstGeom>
        </p:spPr>
        <p:txBody>
          <a:bodyPr vert="horz" wrap="square" lIns="0" tIns="13335" rIns="0" bIns="0" rtlCol="0">
            <a:spAutoFit/>
          </a:bodyPr>
          <a:lstStyle/>
          <a:p>
            <a:pPr marL="12700">
              <a:lnSpc>
                <a:spcPct val="100000"/>
              </a:lnSpc>
              <a:spcBef>
                <a:spcPts val="105"/>
              </a:spcBef>
            </a:pPr>
            <a:r>
              <a:rPr sz="3200" spc="420" dirty="0"/>
              <a:t>C</a:t>
            </a:r>
            <a:r>
              <a:rPr sz="3200" spc="-15" dirty="0"/>
              <a:t>o</a:t>
            </a:r>
            <a:r>
              <a:rPr sz="3200" spc="30" dirty="0"/>
              <a:t>n</a:t>
            </a:r>
            <a:r>
              <a:rPr sz="3200" spc="85" dirty="0"/>
              <a:t>c</a:t>
            </a:r>
            <a:r>
              <a:rPr sz="3200" spc="15" dirty="0"/>
              <a:t>l</a:t>
            </a:r>
            <a:r>
              <a:rPr sz="3200" spc="25" dirty="0"/>
              <a:t>u</a:t>
            </a:r>
            <a:r>
              <a:rPr sz="3200" spc="5" dirty="0"/>
              <a:t>s</a:t>
            </a:r>
            <a:r>
              <a:rPr sz="3200" spc="-5" dirty="0"/>
              <a:t>i</a:t>
            </a:r>
            <a:r>
              <a:rPr sz="3200" spc="-10" dirty="0"/>
              <a:t>o</a:t>
            </a:r>
            <a:r>
              <a:rPr sz="3200" spc="35" dirty="0"/>
              <a:t>n</a:t>
            </a:r>
            <a:endParaRPr sz="3200"/>
          </a:p>
        </p:txBody>
      </p:sp>
      <p:sp>
        <p:nvSpPr>
          <p:cNvPr id="4" name="object 4"/>
          <p:cNvSpPr txBox="1"/>
          <p:nvPr/>
        </p:nvSpPr>
        <p:spPr>
          <a:xfrm>
            <a:off x="1359480" y="1483818"/>
            <a:ext cx="3126105" cy="636270"/>
          </a:xfrm>
          <a:prstGeom prst="rect">
            <a:avLst/>
          </a:prstGeom>
        </p:spPr>
        <p:txBody>
          <a:bodyPr vert="horz" wrap="square" lIns="0" tIns="14604" rIns="0" bIns="0" rtlCol="0">
            <a:spAutoFit/>
          </a:bodyPr>
          <a:lstStyle/>
          <a:p>
            <a:pPr marL="12065" marR="5080" algn="ctr">
              <a:lnSpc>
                <a:spcPct val="100000"/>
              </a:lnSpc>
              <a:spcBef>
                <a:spcPts val="114"/>
              </a:spcBef>
            </a:pPr>
            <a:r>
              <a:rPr sz="800" spc="-35" dirty="0">
                <a:latin typeface="Verdana"/>
                <a:cs typeface="Verdana"/>
              </a:rPr>
              <a:t>In </a:t>
            </a:r>
            <a:r>
              <a:rPr sz="800" spc="-5" dirty="0">
                <a:latin typeface="Verdana"/>
                <a:cs typeface="Verdana"/>
              </a:rPr>
              <a:t>conclusion, </a:t>
            </a:r>
            <a:r>
              <a:rPr sz="800" spc="10" dirty="0">
                <a:latin typeface="Verdana"/>
                <a:cs typeface="Verdana"/>
              </a:rPr>
              <a:t>the </a:t>
            </a:r>
            <a:r>
              <a:rPr sz="800" dirty="0">
                <a:latin typeface="Verdana"/>
                <a:cs typeface="Verdana"/>
              </a:rPr>
              <a:t>advancements </a:t>
            </a:r>
            <a:r>
              <a:rPr sz="800" spc="10" dirty="0">
                <a:latin typeface="Verdana"/>
                <a:cs typeface="Verdana"/>
              </a:rPr>
              <a:t>in </a:t>
            </a:r>
            <a:r>
              <a:rPr sz="800" i="1" spc="-10" dirty="0">
                <a:latin typeface="Verdana"/>
                <a:cs typeface="Verdana"/>
              </a:rPr>
              <a:t>fetal </a:t>
            </a:r>
            <a:r>
              <a:rPr sz="800" i="1" spc="5" dirty="0">
                <a:latin typeface="Verdana"/>
                <a:cs typeface="Verdana"/>
              </a:rPr>
              <a:t>ultrasound </a:t>
            </a:r>
            <a:r>
              <a:rPr sz="800" i="1" spc="15" dirty="0">
                <a:latin typeface="Verdana"/>
                <a:cs typeface="Verdana"/>
              </a:rPr>
              <a:t>image </a:t>
            </a:r>
            <a:r>
              <a:rPr sz="800" i="1" spc="20" dirty="0">
                <a:latin typeface="Verdana"/>
                <a:cs typeface="Verdana"/>
              </a:rPr>
              <a:t> </a:t>
            </a:r>
            <a:r>
              <a:rPr sz="800" i="1" spc="-20" dirty="0">
                <a:latin typeface="Verdana"/>
                <a:cs typeface="Verdana"/>
              </a:rPr>
              <a:t>analysis </a:t>
            </a:r>
            <a:r>
              <a:rPr sz="800" spc="-20" dirty="0">
                <a:latin typeface="Verdana"/>
                <a:cs typeface="Verdana"/>
              </a:rPr>
              <a:t>are </a:t>
            </a:r>
            <a:r>
              <a:rPr sz="800" spc="5" dirty="0">
                <a:latin typeface="Verdana"/>
                <a:cs typeface="Verdana"/>
              </a:rPr>
              <a:t>reshaping </a:t>
            </a:r>
            <a:r>
              <a:rPr sz="800" spc="-5" dirty="0">
                <a:latin typeface="Verdana"/>
                <a:cs typeface="Verdana"/>
              </a:rPr>
              <a:t>prenatal </a:t>
            </a:r>
            <a:r>
              <a:rPr sz="800" spc="-10" dirty="0">
                <a:latin typeface="Verdana"/>
                <a:cs typeface="Verdana"/>
              </a:rPr>
              <a:t>care </a:t>
            </a:r>
            <a:r>
              <a:rPr sz="800" spc="15" dirty="0">
                <a:latin typeface="Verdana"/>
                <a:cs typeface="Verdana"/>
              </a:rPr>
              <a:t>and </a:t>
            </a:r>
            <a:r>
              <a:rPr sz="800" dirty="0">
                <a:latin typeface="Verdana"/>
                <a:cs typeface="Verdana"/>
              </a:rPr>
              <a:t>clinical </a:t>
            </a:r>
            <a:r>
              <a:rPr sz="800" spc="-5" dirty="0">
                <a:latin typeface="Verdana"/>
                <a:cs typeface="Verdana"/>
              </a:rPr>
              <a:t>decision- </a:t>
            </a:r>
            <a:r>
              <a:rPr sz="800" dirty="0">
                <a:latin typeface="Verdana"/>
                <a:cs typeface="Verdana"/>
              </a:rPr>
              <a:t> </a:t>
            </a:r>
            <a:r>
              <a:rPr sz="800" spc="55" dirty="0">
                <a:latin typeface="Verdana"/>
                <a:cs typeface="Verdana"/>
              </a:rPr>
              <a:t>m</a:t>
            </a:r>
            <a:r>
              <a:rPr sz="800" spc="-15" dirty="0">
                <a:latin typeface="Verdana"/>
                <a:cs typeface="Verdana"/>
              </a:rPr>
              <a:t>a</a:t>
            </a:r>
            <a:r>
              <a:rPr sz="800" spc="-10" dirty="0">
                <a:latin typeface="Verdana"/>
                <a:cs typeface="Verdana"/>
              </a:rPr>
              <a:t>k</a:t>
            </a:r>
            <a:r>
              <a:rPr sz="800" spc="10" dirty="0">
                <a:latin typeface="Verdana"/>
                <a:cs typeface="Verdana"/>
              </a:rPr>
              <a:t>in</a:t>
            </a:r>
            <a:r>
              <a:rPr sz="800" spc="-40" dirty="0">
                <a:latin typeface="Verdana"/>
                <a:cs typeface="Verdana"/>
              </a:rPr>
              <a:t>g.</a:t>
            </a:r>
            <a:r>
              <a:rPr sz="800" spc="-75" dirty="0">
                <a:latin typeface="Verdana"/>
                <a:cs typeface="Verdana"/>
              </a:rPr>
              <a:t> </a:t>
            </a:r>
            <a:r>
              <a:rPr sz="800" spc="30" dirty="0">
                <a:latin typeface="Verdana"/>
                <a:cs typeface="Verdana"/>
              </a:rPr>
              <a:t>E</a:t>
            </a:r>
            <a:r>
              <a:rPr sz="800" spc="45" dirty="0">
                <a:latin typeface="Verdana"/>
                <a:cs typeface="Verdana"/>
              </a:rPr>
              <a:t>m</a:t>
            </a:r>
            <a:r>
              <a:rPr sz="800" spc="5" dirty="0">
                <a:latin typeface="Verdana"/>
                <a:cs typeface="Verdana"/>
              </a:rPr>
              <a:t>b</a:t>
            </a:r>
            <a:r>
              <a:rPr sz="800" spc="-5" dirty="0">
                <a:latin typeface="Verdana"/>
                <a:cs typeface="Verdana"/>
              </a:rPr>
              <a:t>r</a:t>
            </a:r>
            <a:r>
              <a:rPr sz="800" spc="-15" dirty="0">
                <a:latin typeface="Verdana"/>
                <a:cs typeface="Verdana"/>
              </a:rPr>
              <a:t>a</a:t>
            </a:r>
            <a:r>
              <a:rPr sz="800" spc="15" dirty="0">
                <a:latin typeface="Verdana"/>
                <a:cs typeface="Verdana"/>
              </a:rPr>
              <a:t>cin</a:t>
            </a:r>
            <a:r>
              <a:rPr sz="800" spc="40" dirty="0">
                <a:latin typeface="Verdana"/>
                <a:cs typeface="Verdana"/>
              </a:rPr>
              <a:t>g</a:t>
            </a:r>
            <a:r>
              <a:rPr sz="800" spc="-75" dirty="0">
                <a:latin typeface="Verdana"/>
                <a:cs typeface="Verdana"/>
              </a:rPr>
              <a:t> </a:t>
            </a:r>
            <a:r>
              <a:rPr sz="800" spc="15" dirty="0">
                <a:latin typeface="Verdana"/>
                <a:cs typeface="Verdana"/>
              </a:rPr>
              <a:t>th</a:t>
            </a:r>
            <a:r>
              <a:rPr sz="800" spc="-5" dirty="0">
                <a:latin typeface="Verdana"/>
                <a:cs typeface="Verdana"/>
              </a:rPr>
              <a:t>e</a:t>
            </a:r>
            <a:r>
              <a:rPr sz="800" spc="-15" dirty="0">
                <a:latin typeface="Verdana"/>
                <a:cs typeface="Verdana"/>
              </a:rPr>
              <a:t>se</a:t>
            </a:r>
            <a:r>
              <a:rPr sz="800" spc="-75" dirty="0">
                <a:latin typeface="Verdana"/>
                <a:cs typeface="Verdana"/>
              </a:rPr>
              <a:t> </a:t>
            </a:r>
            <a:r>
              <a:rPr sz="800" spc="-15" dirty="0">
                <a:latin typeface="Verdana"/>
                <a:cs typeface="Verdana"/>
              </a:rPr>
              <a:t>a</a:t>
            </a:r>
            <a:r>
              <a:rPr sz="800" spc="-5" dirty="0">
                <a:latin typeface="Verdana"/>
                <a:cs typeface="Verdana"/>
              </a:rPr>
              <a:t>d</a:t>
            </a:r>
            <a:r>
              <a:rPr sz="800" spc="-20" dirty="0">
                <a:latin typeface="Verdana"/>
                <a:cs typeface="Verdana"/>
              </a:rPr>
              <a:t>v</a:t>
            </a:r>
            <a:r>
              <a:rPr sz="800" spc="-15" dirty="0">
                <a:latin typeface="Verdana"/>
                <a:cs typeface="Verdana"/>
              </a:rPr>
              <a:t>a</a:t>
            </a:r>
            <a:r>
              <a:rPr sz="800" spc="25" dirty="0">
                <a:latin typeface="Verdana"/>
                <a:cs typeface="Verdana"/>
              </a:rPr>
              <a:t>n</a:t>
            </a:r>
            <a:r>
              <a:rPr sz="800" spc="15" dirty="0">
                <a:latin typeface="Verdana"/>
                <a:cs typeface="Verdana"/>
              </a:rPr>
              <a:t>c</a:t>
            </a:r>
            <a:r>
              <a:rPr sz="800" spc="-5" dirty="0">
                <a:latin typeface="Verdana"/>
                <a:cs typeface="Verdana"/>
              </a:rPr>
              <a:t>e</a:t>
            </a:r>
            <a:r>
              <a:rPr sz="800" spc="60" dirty="0">
                <a:latin typeface="Verdana"/>
                <a:cs typeface="Verdana"/>
              </a:rPr>
              <a:t>m</a:t>
            </a:r>
            <a:r>
              <a:rPr sz="800" dirty="0">
                <a:latin typeface="Verdana"/>
                <a:cs typeface="Verdana"/>
              </a:rPr>
              <a:t>ents</a:t>
            </a:r>
            <a:r>
              <a:rPr sz="800" spc="-75" dirty="0">
                <a:latin typeface="Verdana"/>
                <a:cs typeface="Verdana"/>
              </a:rPr>
              <a:t> </a:t>
            </a:r>
            <a:r>
              <a:rPr sz="800" spc="10" dirty="0">
                <a:latin typeface="Verdana"/>
                <a:cs typeface="Verdana"/>
              </a:rPr>
              <a:t>wi</a:t>
            </a:r>
            <a:r>
              <a:rPr sz="800" dirty="0">
                <a:latin typeface="Verdana"/>
                <a:cs typeface="Verdana"/>
              </a:rPr>
              <a:t>l</a:t>
            </a:r>
            <a:r>
              <a:rPr sz="800" spc="-10" dirty="0">
                <a:latin typeface="Verdana"/>
                <a:cs typeface="Verdana"/>
              </a:rPr>
              <a:t>l</a:t>
            </a:r>
            <a:r>
              <a:rPr sz="800" spc="-75" dirty="0">
                <a:latin typeface="Verdana"/>
                <a:cs typeface="Verdana"/>
              </a:rPr>
              <a:t> </a:t>
            </a:r>
            <a:r>
              <a:rPr sz="800" spc="-5" dirty="0">
                <a:latin typeface="Verdana"/>
                <a:cs typeface="Verdana"/>
              </a:rPr>
              <a:t>l</a:t>
            </a:r>
            <a:r>
              <a:rPr sz="800" spc="-20" dirty="0">
                <a:latin typeface="Verdana"/>
                <a:cs typeface="Verdana"/>
              </a:rPr>
              <a:t>e</a:t>
            </a:r>
            <a:r>
              <a:rPr sz="800" spc="-15" dirty="0">
                <a:latin typeface="Verdana"/>
                <a:cs typeface="Verdana"/>
              </a:rPr>
              <a:t>a</a:t>
            </a:r>
            <a:r>
              <a:rPr sz="800" spc="35" dirty="0">
                <a:latin typeface="Verdana"/>
                <a:cs typeface="Verdana"/>
              </a:rPr>
              <a:t>d</a:t>
            </a:r>
            <a:r>
              <a:rPr sz="800" spc="-75" dirty="0">
                <a:latin typeface="Verdana"/>
                <a:cs typeface="Verdana"/>
              </a:rPr>
              <a:t> </a:t>
            </a:r>
            <a:r>
              <a:rPr sz="800" spc="-15" dirty="0">
                <a:latin typeface="Verdana"/>
                <a:cs typeface="Verdana"/>
              </a:rPr>
              <a:t>t</a:t>
            </a:r>
            <a:r>
              <a:rPr sz="800" spc="5" dirty="0">
                <a:latin typeface="Verdana"/>
                <a:cs typeface="Verdana"/>
              </a:rPr>
              <a:t>o  </a:t>
            </a:r>
            <a:r>
              <a:rPr sz="800" dirty="0">
                <a:latin typeface="Verdana"/>
                <a:cs typeface="Verdana"/>
              </a:rPr>
              <a:t>improved</a:t>
            </a:r>
            <a:r>
              <a:rPr sz="800" spc="-70" dirty="0">
                <a:latin typeface="Verdana"/>
                <a:cs typeface="Verdana"/>
              </a:rPr>
              <a:t> </a:t>
            </a:r>
            <a:r>
              <a:rPr sz="800" spc="5" dirty="0">
                <a:latin typeface="Verdana"/>
                <a:cs typeface="Verdana"/>
              </a:rPr>
              <a:t>patient</a:t>
            </a:r>
            <a:r>
              <a:rPr sz="800" spc="-65" dirty="0">
                <a:latin typeface="Verdana"/>
                <a:cs typeface="Verdana"/>
              </a:rPr>
              <a:t> </a:t>
            </a:r>
            <a:r>
              <a:rPr sz="800" spc="5" dirty="0">
                <a:latin typeface="Verdana"/>
                <a:cs typeface="Verdana"/>
              </a:rPr>
              <a:t>outcomes</a:t>
            </a:r>
            <a:r>
              <a:rPr sz="800" spc="-70" dirty="0">
                <a:latin typeface="Verdana"/>
                <a:cs typeface="Verdana"/>
              </a:rPr>
              <a:t> </a:t>
            </a:r>
            <a:r>
              <a:rPr sz="800" spc="15" dirty="0">
                <a:latin typeface="Verdana"/>
                <a:cs typeface="Verdana"/>
              </a:rPr>
              <a:t>and</a:t>
            </a:r>
            <a:r>
              <a:rPr sz="800" spc="-65" dirty="0">
                <a:latin typeface="Verdana"/>
                <a:cs typeface="Verdana"/>
              </a:rPr>
              <a:t> </a:t>
            </a:r>
            <a:r>
              <a:rPr sz="800" dirty="0">
                <a:latin typeface="Verdana"/>
                <a:cs typeface="Verdana"/>
              </a:rPr>
              <a:t>further</a:t>
            </a:r>
            <a:r>
              <a:rPr sz="800" spc="-70" dirty="0">
                <a:latin typeface="Verdana"/>
                <a:cs typeface="Verdana"/>
              </a:rPr>
              <a:t> </a:t>
            </a:r>
            <a:r>
              <a:rPr sz="800" dirty="0">
                <a:latin typeface="Verdana"/>
                <a:cs typeface="Verdana"/>
              </a:rPr>
              <a:t>advancements</a:t>
            </a:r>
            <a:r>
              <a:rPr sz="800" spc="-65" dirty="0">
                <a:latin typeface="Verdana"/>
                <a:cs typeface="Verdana"/>
              </a:rPr>
              <a:t> </a:t>
            </a:r>
            <a:r>
              <a:rPr sz="800" spc="10" dirty="0">
                <a:latin typeface="Verdana"/>
                <a:cs typeface="Verdana"/>
              </a:rPr>
              <a:t>in</a:t>
            </a:r>
            <a:r>
              <a:rPr sz="800" spc="-70" dirty="0">
                <a:latin typeface="Verdana"/>
                <a:cs typeface="Verdana"/>
              </a:rPr>
              <a:t> </a:t>
            </a:r>
            <a:r>
              <a:rPr sz="800" spc="10" dirty="0">
                <a:latin typeface="Verdana"/>
                <a:cs typeface="Verdana"/>
              </a:rPr>
              <a:t>the </a:t>
            </a:r>
            <a:r>
              <a:rPr sz="800" spc="-265" dirty="0">
                <a:latin typeface="Verdana"/>
                <a:cs typeface="Verdana"/>
              </a:rPr>
              <a:t> </a:t>
            </a:r>
            <a:r>
              <a:rPr sz="800" spc="-15" dirty="0">
                <a:latin typeface="Verdana"/>
                <a:cs typeface="Verdana"/>
              </a:rPr>
              <a:t>ﬁeld.</a:t>
            </a:r>
            <a:endParaRPr sz="8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5495" y="397710"/>
            <a:ext cx="1464310" cy="318135"/>
          </a:xfrm>
          <a:prstGeom prst="rect">
            <a:avLst/>
          </a:prstGeom>
        </p:spPr>
        <p:txBody>
          <a:bodyPr vert="horz" wrap="square" lIns="0" tIns="14604" rIns="0" bIns="0" rtlCol="0">
            <a:spAutoFit/>
          </a:bodyPr>
          <a:lstStyle/>
          <a:p>
            <a:pPr marL="12700">
              <a:lnSpc>
                <a:spcPct val="100000"/>
              </a:lnSpc>
              <a:spcBef>
                <a:spcPts val="114"/>
              </a:spcBef>
            </a:pPr>
            <a:r>
              <a:rPr spc="10" dirty="0"/>
              <a:t>Introduction</a:t>
            </a:r>
          </a:p>
        </p:txBody>
      </p:sp>
      <p:pic>
        <p:nvPicPr>
          <p:cNvPr id="5" name="object 5"/>
          <p:cNvPicPr/>
          <p:nvPr/>
        </p:nvPicPr>
        <p:blipFill>
          <a:blip r:embed="rId2" cstate="print"/>
          <a:stretch>
            <a:fillRect/>
          </a:stretch>
        </p:blipFill>
        <p:spPr>
          <a:xfrm>
            <a:off x="2924132" y="0"/>
            <a:ext cx="2922562" cy="3287899"/>
          </a:xfrm>
          <a:prstGeom prst="rect">
            <a:avLst/>
          </a:prstGeom>
        </p:spPr>
      </p:pic>
      <p:sp>
        <p:nvSpPr>
          <p:cNvPr id="6" name="TextBox 5">
            <a:extLst>
              <a:ext uri="{FF2B5EF4-FFF2-40B4-BE49-F238E27FC236}">
                <a16:creationId xmlns:a16="http://schemas.microsoft.com/office/drawing/2014/main" id="{89C2FB41-E720-48A3-D2EF-58013990D615}"/>
              </a:ext>
            </a:extLst>
          </p:cNvPr>
          <p:cNvSpPr txBox="1"/>
          <p:nvPr/>
        </p:nvSpPr>
        <p:spPr>
          <a:xfrm>
            <a:off x="184150" y="809625"/>
            <a:ext cx="2667000" cy="2446824"/>
          </a:xfrm>
          <a:prstGeom prst="rect">
            <a:avLst/>
          </a:prstGeom>
          <a:noFill/>
        </p:spPr>
        <p:txBody>
          <a:bodyPr wrap="square" rtlCol="0">
            <a:spAutoFit/>
          </a:bodyPr>
          <a:lstStyle/>
          <a:p>
            <a:r>
              <a:rPr lang="en-US" sz="900" b="0" i="0" dirty="0">
                <a:solidFill>
                  <a:srgbClr val="0F0F0F"/>
                </a:solidFill>
                <a:effectLst/>
                <a:latin typeface="Söhne"/>
              </a:rPr>
              <a:t>The project embarked on an ambitious journey to revolutionize fetal health diagnostics by focusing on the automated detection and analysis of the Nuchal Translucency (NT) and nasal bone structures in 11-12 week old fetuses. Employing advanced machine learning techniques, specifically deep learning models, the project aimed at providing accurate, non-invasive methods for early detection of chromosomal abnormalities such as Down syndrome. Utilizing a dataset of ultrasound images, the project's crux was to develop a robust model capable of precisely identifying and marking the NT and nasal bone features. This innovative approach not only promised to enhance the efficiency and accuracy of early fetal screenings but also aimed to support clinicians in making informed decisions, thus ensuring better prenatal care and management.</a:t>
            </a:r>
            <a:endParaRPr lang="en-IN"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5" y="8"/>
            <a:ext cx="2596865" cy="3287938"/>
          </a:xfrm>
          <a:prstGeom prst="rect">
            <a:avLst/>
          </a:prstGeom>
        </p:spPr>
      </p:pic>
      <p:sp>
        <p:nvSpPr>
          <p:cNvPr id="3" name="object 3"/>
          <p:cNvSpPr txBox="1">
            <a:spLocks noGrp="1"/>
          </p:cNvSpPr>
          <p:nvPr>
            <p:ph type="title"/>
          </p:nvPr>
        </p:nvSpPr>
        <p:spPr>
          <a:xfrm>
            <a:off x="2839117" y="359926"/>
            <a:ext cx="2764790" cy="309700"/>
          </a:xfrm>
          <a:prstGeom prst="rect">
            <a:avLst/>
          </a:prstGeom>
          <a:solidFill>
            <a:srgbClr val="000000"/>
          </a:solidFill>
        </p:spPr>
        <p:txBody>
          <a:bodyPr vert="horz" wrap="square" lIns="0" tIns="78105" rIns="0" bIns="0" rtlCol="0">
            <a:spAutoFit/>
          </a:bodyPr>
          <a:lstStyle/>
          <a:p>
            <a:pPr marL="83820">
              <a:lnSpc>
                <a:spcPct val="100000"/>
              </a:lnSpc>
              <a:spcBef>
                <a:spcPts val="615"/>
              </a:spcBef>
            </a:pPr>
            <a:r>
              <a:rPr lang="en-US" sz="1500" spc="90" dirty="0">
                <a:solidFill>
                  <a:srgbClr val="FFFFFF"/>
                </a:solidFill>
                <a:latin typeface="Trebuchet MS"/>
                <a:cs typeface="Trebuchet MS"/>
              </a:rPr>
              <a:t>Hypothesis</a:t>
            </a:r>
            <a:endParaRPr sz="1500" dirty="0">
              <a:latin typeface="Trebuchet MS"/>
              <a:cs typeface="Trebuchet MS"/>
            </a:endParaRPr>
          </a:p>
        </p:txBody>
      </p:sp>
      <p:sp>
        <p:nvSpPr>
          <p:cNvPr id="6" name="TextBox 5">
            <a:extLst>
              <a:ext uri="{FF2B5EF4-FFF2-40B4-BE49-F238E27FC236}">
                <a16:creationId xmlns:a16="http://schemas.microsoft.com/office/drawing/2014/main" id="{61CE8887-16F4-2C6F-4D32-28D4A6F45BE2}"/>
              </a:ext>
            </a:extLst>
          </p:cNvPr>
          <p:cNvSpPr txBox="1"/>
          <p:nvPr/>
        </p:nvSpPr>
        <p:spPr>
          <a:xfrm>
            <a:off x="2839117" y="809625"/>
            <a:ext cx="2764790" cy="2400657"/>
          </a:xfrm>
          <a:prstGeom prst="rect">
            <a:avLst/>
          </a:prstGeom>
          <a:noFill/>
        </p:spPr>
        <p:txBody>
          <a:bodyPr wrap="square" rtlCol="0">
            <a:spAutoFit/>
          </a:bodyPr>
          <a:lstStyle/>
          <a:p>
            <a:r>
              <a:rPr lang="en-US" sz="1000" b="0" i="0" dirty="0">
                <a:solidFill>
                  <a:srgbClr val="0F0F0F"/>
                </a:solidFill>
                <a:effectLst/>
                <a:latin typeface="Söhne"/>
              </a:rPr>
              <a:t>The core of this project was anchored on training a convolutional neural network (CNN) using TensorFlow and </a:t>
            </a:r>
            <a:r>
              <a:rPr lang="en-US" sz="1000" b="0" i="0" dirty="0" err="1">
                <a:solidFill>
                  <a:srgbClr val="0F0F0F"/>
                </a:solidFill>
                <a:effectLst/>
                <a:latin typeface="Söhne"/>
              </a:rPr>
              <a:t>Keras</a:t>
            </a:r>
            <a:r>
              <a:rPr lang="en-US" sz="1000" b="0" i="0" dirty="0">
                <a:solidFill>
                  <a:srgbClr val="0F0F0F"/>
                </a:solidFill>
                <a:effectLst/>
                <a:latin typeface="Söhne"/>
              </a:rPr>
              <a:t>, leveraging the powerful VGG16 architecture. The model underwent meticulous training and validation processes, involving the careful annotation of thousands of ultrasound images to mark the NT and nasal bone structures accurately. This extensive training enabled the model to learn and predict with high precision, ensuring reliability in clinical applications. The project's outcome not only holds the potential to be a game-changer in early fetal diagnostics but also stands as a testament to the incredible capabilities of AI in transforming healthcare.</a:t>
            </a:r>
            <a:endParaRPr lang="en-IN"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 y="47625"/>
            <a:ext cx="2971801" cy="194477"/>
          </a:xfrm>
          <a:prstGeom prst="rect">
            <a:avLst/>
          </a:prstGeom>
        </p:spPr>
        <p:txBody>
          <a:bodyPr vert="horz" wrap="square" lIns="0" tIns="10795" rIns="0" bIns="0" rtlCol="0">
            <a:spAutoFit/>
          </a:bodyPr>
          <a:lstStyle/>
          <a:p>
            <a:pPr marL="12700" marR="5080" indent="487680">
              <a:lnSpc>
                <a:spcPct val="102299"/>
              </a:lnSpc>
              <a:spcBef>
                <a:spcPts val="85"/>
              </a:spcBef>
            </a:pPr>
            <a:r>
              <a:rPr lang="en-US" sz="1250" spc="5" dirty="0"/>
              <a:t>Preprocessing Flowchart</a:t>
            </a:r>
            <a:endParaRPr sz="1250" dirty="0"/>
          </a:p>
        </p:txBody>
      </p:sp>
      <p:pic>
        <p:nvPicPr>
          <p:cNvPr id="7" name="Picture 6">
            <a:extLst>
              <a:ext uri="{FF2B5EF4-FFF2-40B4-BE49-F238E27FC236}">
                <a16:creationId xmlns:a16="http://schemas.microsoft.com/office/drawing/2014/main" id="{F7B4486A-889C-FEF8-8FD2-6C73D0E993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4950" y="0"/>
            <a:ext cx="3079749" cy="3295650"/>
          </a:xfrm>
          <a:prstGeom prst="rect">
            <a:avLst/>
          </a:prstGeom>
        </p:spPr>
      </p:pic>
      <p:pic>
        <p:nvPicPr>
          <p:cNvPr id="9" name="Picture 8">
            <a:extLst>
              <a:ext uri="{FF2B5EF4-FFF2-40B4-BE49-F238E27FC236}">
                <a16:creationId xmlns:a16="http://schemas.microsoft.com/office/drawing/2014/main" id="{B72BEEEF-1D87-99E8-7730-C8A1A925B701}"/>
              </a:ext>
            </a:extLst>
          </p:cNvPr>
          <p:cNvPicPr>
            <a:picLocks noChangeAspect="1"/>
          </p:cNvPicPr>
          <p:nvPr/>
        </p:nvPicPr>
        <p:blipFill>
          <a:blip r:embed="rId3"/>
          <a:stretch>
            <a:fillRect/>
          </a:stretch>
        </p:blipFill>
        <p:spPr>
          <a:xfrm>
            <a:off x="561905" y="303841"/>
            <a:ext cx="1454289" cy="2867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3835AD-6715-C92F-6227-6305C2F1EE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350" y="0"/>
            <a:ext cx="2927350" cy="3295650"/>
          </a:xfrm>
          <a:prstGeom prst="rect">
            <a:avLst/>
          </a:prstGeom>
        </p:spPr>
      </p:pic>
      <p:sp>
        <p:nvSpPr>
          <p:cNvPr id="8" name="TextBox 7">
            <a:extLst>
              <a:ext uri="{FF2B5EF4-FFF2-40B4-BE49-F238E27FC236}">
                <a16:creationId xmlns:a16="http://schemas.microsoft.com/office/drawing/2014/main" id="{AED1C0B1-DA55-4DF5-C5FD-C923448E51DD}"/>
              </a:ext>
            </a:extLst>
          </p:cNvPr>
          <p:cNvSpPr txBox="1"/>
          <p:nvPr/>
        </p:nvSpPr>
        <p:spPr>
          <a:xfrm>
            <a:off x="107950" y="0"/>
            <a:ext cx="2927594" cy="284693"/>
          </a:xfrm>
          <a:prstGeom prst="rect">
            <a:avLst/>
          </a:prstGeom>
          <a:noFill/>
        </p:spPr>
        <p:txBody>
          <a:bodyPr wrap="square">
            <a:spAutoFit/>
          </a:bodyPr>
          <a:lstStyle/>
          <a:p>
            <a:r>
              <a:rPr lang="en-US" sz="1250" b="1" spc="5" dirty="0">
                <a:latin typeface="Cambria" panose="02040503050406030204" pitchFamily="18" charset="0"/>
                <a:ea typeface="Cambria" panose="02040503050406030204" pitchFamily="18" charset="0"/>
              </a:rPr>
              <a:t>Modelling Flowchart</a:t>
            </a:r>
            <a:endParaRPr lang="en-IN" sz="1250" b="1"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FB153BCD-EB05-57F6-4B08-04EC4A684712}"/>
              </a:ext>
            </a:extLst>
          </p:cNvPr>
          <p:cNvPicPr>
            <a:picLocks noChangeAspect="1"/>
          </p:cNvPicPr>
          <p:nvPr/>
        </p:nvPicPr>
        <p:blipFill>
          <a:blip r:embed="rId3"/>
          <a:stretch>
            <a:fillRect/>
          </a:stretch>
        </p:blipFill>
        <p:spPr>
          <a:xfrm>
            <a:off x="412750" y="284693"/>
            <a:ext cx="1991559" cy="2867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080" y="428625"/>
            <a:ext cx="2051851" cy="207749"/>
          </a:xfrm>
          <a:prstGeom prst="rect">
            <a:avLst/>
          </a:prstGeom>
        </p:spPr>
        <p:txBody>
          <a:bodyPr vert="horz" wrap="square" lIns="0" tIns="15240" rIns="0" bIns="0" rtlCol="0">
            <a:spAutoFit/>
          </a:bodyPr>
          <a:lstStyle/>
          <a:p>
            <a:pPr marR="5080" algn="r">
              <a:lnSpc>
                <a:spcPct val="100000"/>
              </a:lnSpc>
              <a:spcBef>
                <a:spcPts val="120"/>
              </a:spcBef>
            </a:pPr>
            <a:r>
              <a:rPr lang="en-US" sz="1250" spc="30" dirty="0"/>
              <a:t>Original Annotated image</a:t>
            </a:r>
            <a:endParaRPr sz="1250" dirty="0"/>
          </a:p>
        </p:txBody>
      </p:sp>
      <p:pic>
        <p:nvPicPr>
          <p:cNvPr id="6" name="Picture 5">
            <a:extLst>
              <a:ext uri="{FF2B5EF4-FFF2-40B4-BE49-F238E27FC236}">
                <a16:creationId xmlns:a16="http://schemas.microsoft.com/office/drawing/2014/main" id="{AE52025B-9A90-C972-B3E0-B6E18408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06" y="885825"/>
            <a:ext cx="2133600" cy="2133600"/>
          </a:xfrm>
          <a:prstGeom prst="rect">
            <a:avLst/>
          </a:prstGeom>
        </p:spPr>
      </p:pic>
      <p:pic>
        <p:nvPicPr>
          <p:cNvPr id="8" name="Picture 7">
            <a:extLst>
              <a:ext uri="{FF2B5EF4-FFF2-40B4-BE49-F238E27FC236}">
                <a16:creationId xmlns:a16="http://schemas.microsoft.com/office/drawing/2014/main" id="{A02F745A-648F-23A9-59A5-B432754A3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4550" y="885825"/>
            <a:ext cx="2133600" cy="2133600"/>
          </a:xfrm>
          <a:prstGeom prst="rect">
            <a:avLst/>
          </a:prstGeom>
        </p:spPr>
      </p:pic>
      <p:sp>
        <p:nvSpPr>
          <p:cNvPr id="10" name="TextBox 9">
            <a:extLst>
              <a:ext uri="{FF2B5EF4-FFF2-40B4-BE49-F238E27FC236}">
                <a16:creationId xmlns:a16="http://schemas.microsoft.com/office/drawing/2014/main" id="{69A89908-2DB3-3FF6-20D0-66984EEE0CA5}"/>
              </a:ext>
            </a:extLst>
          </p:cNvPr>
          <p:cNvSpPr txBox="1"/>
          <p:nvPr/>
        </p:nvSpPr>
        <p:spPr>
          <a:xfrm>
            <a:off x="3384550" y="390152"/>
            <a:ext cx="2927594" cy="284693"/>
          </a:xfrm>
          <a:prstGeom prst="rect">
            <a:avLst/>
          </a:prstGeom>
          <a:noFill/>
        </p:spPr>
        <p:txBody>
          <a:bodyPr wrap="square">
            <a:spAutoFit/>
          </a:bodyPr>
          <a:lstStyle/>
          <a:p>
            <a:r>
              <a:rPr lang="en-US" sz="1250" b="1" spc="30" dirty="0">
                <a:latin typeface="Cambria" panose="02040503050406030204" pitchFamily="18" charset="0"/>
                <a:ea typeface="Cambria" panose="02040503050406030204" pitchFamily="18" charset="0"/>
              </a:rPr>
              <a:t>Model Prediction </a:t>
            </a:r>
            <a:endParaRPr lang="en-IN" sz="1250" b="1" dirty="0">
              <a:latin typeface="Cambria" panose="02040503050406030204" pitchFamily="18" charset="0"/>
              <a:ea typeface="Cambria" panose="0204050305040603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150" y="123825"/>
            <a:ext cx="2011045" cy="240450"/>
          </a:xfrm>
          <a:prstGeom prst="rect">
            <a:avLst/>
          </a:prstGeom>
        </p:spPr>
        <p:txBody>
          <a:bodyPr vert="horz" wrap="square" lIns="0" tIns="17145" rIns="0" bIns="0" rtlCol="0">
            <a:spAutoFit/>
          </a:bodyPr>
          <a:lstStyle/>
          <a:p>
            <a:pPr marL="12700">
              <a:lnSpc>
                <a:spcPct val="100000"/>
              </a:lnSpc>
              <a:spcBef>
                <a:spcPts val="135"/>
              </a:spcBef>
            </a:pPr>
            <a:r>
              <a:rPr lang="en-US" sz="1450" spc="30" dirty="0"/>
              <a:t>Accuracy check</a:t>
            </a:r>
            <a:endParaRPr sz="1450" dirty="0"/>
          </a:p>
        </p:txBody>
      </p:sp>
      <p:pic>
        <p:nvPicPr>
          <p:cNvPr id="6" name="Picture 5">
            <a:extLst>
              <a:ext uri="{FF2B5EF4-FFF2-40B4-BE49-F238E27FC236}">
                <a16:creationId xmlns:a16="http://schemas.microsoft.com/office/drawing/2014/main" id="{C2066DB1-92F6-D9D6-6974-A6043F3240F6}"/>
              </a:ext>
            </a:extLst>
          </p:cNvPr>
          <p:cNvPicPr>
            <a:picLocks noChangeAspect="1"/>
          </p:cNvPicPr>
          <p:nvPr/>
        </p:nvPicPr>
        <p:blipFill rotWithShape="1">
          <a:blip r:embed="rId2">
            <a:extLst>
              <a:ext uri="{28A0092B-C50C-407E-A947-70E740481C1C}">
                <a14:useLocalDpi xmlns:a14="http://schemas.microsoft.com/office/drawing/2010/main" val="0"/>
              </a:ext>
            </a:extLst>
          </a:blip>
          <a:srcRect t="12316"/>
          <a:stretch/>
        </p:blipFill>
        <p:spPr>
          <a:xfrm>
            <a:off x="4385" y="504825"/>
            <a:ext cx="5746750" cy="27275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streamlit-streamlit-2023-11-22-22-11-68">
            <a:hlinkClick r:id="" action="ppaction://media"/>
            <a:extLst>
              <a:ext uri="{FF2B5EF4-FFF2-40B4-BE49-F238E27FC236}">
                <a16:creationId xmlns:a16="http://schemas.microsoft.com/office/drawing/2014/main" id="{43AEDCD4-3C04-1A3B-6758-24E369C398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630"/>
          <a:stretch/>
        </p:blipFill>
        <p:spPr>
          <a:xfrm>
            <a:off x="0" y="0"/>
            <a:ext cx="5854700" cy="3295650"/>
          </a:xfrm>
          <a:prstGeom prst="rect">
            <a:avLst/>
          </a:prstGeom>
        </p:spPr>
      </p:pic>
    </p:spTree>
    <p:extLst>
      <p:ext uri="{BB962C8B-B14F-4D97-AF65-F5344CB8AC3E}">
        <p14:creationId xmlns:p14="http://schemas.microsoft.com/office/powerpoint/2010/main" val="40279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8"/>
            <a:ext cx="2924175" cy="3288029"/>
            <a:chOff x="1512" y="8"/>
            <a:chExt cx="2924175" cy="3288029"/>
          </a:xfrm>
        </p:grpSpPr>
        <p:sp>
          <p:nvSpPr>
            <p:cNvPr id="3" name="object 3"/>
            <p:cNvSpPr/>
            <p:nvPr/>
          </p:nvSpPr>
          <p:spPr>
            <a:xfrm>
              <a:off x="1512" y="8"/>
              <a:ext cx="2924175" cy="3288029"/>
            </a:xfrm>
            <a:custGeom>
              <a:avLst/>
              <a:gdLst/>
              <a:ahLst/>
              <a:cxnLst/>
              <a:rect l="l" t="t" r="r" b="b"/>
              <a:pathLst>
                <a:path w="2924175" h="3288029">
                  <a:moveTo>
                    <a:pt x="2923757" y="0"/>
                  </a:moveTo>
                  <a:lnTo>
                    <a:pt x="0" y="0"/>
                  </a:lnTo>
                  <a:lnTo>
                    <a:pt x="0" y="3287938"/>
                  </a:lnTo>
                  <a:lnTo>
                    <a:pt x="2923757" y="3287938"/>
                  </a:lnTo>
                  <a:lnTo>
                    <a:pt x="2923757"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428207" y="365330"/>
              <a:ext cx="2067138" cy="2557284"/>
            </a:xfrm>
            <a:prstGeom prst="rect">
              <a:avLst/>
            </a:prstGeom>
          </p:spPr>
        </p:pic>
      </p:grpSp>
      <p:sp>
        <p:nvSpPr>
          <p:cNvPr id="5" name="object 5"/>
          <p:cNvSpPr txBox="1">
            <a:spLocks noGrp="1"/>
          </p:cNvSpPr>
          <p:nvPr>
            <p:ph type="title"/>
          </p:nvPr>
        </p:nvSpPr>
        <p:spPr>
          <a:xfrm>
            <a:off x="411122" y="471976"/>
            <a:ext cx="4922056" cy="318134"/>
          </a:xfrm>
          <a:prstGeom prst="rect">
            <a:avLst/>
          </a:prstGeom>
        </p:spPr>
        <p:txBody>
          <a:bodyPr vert="horz" wrap="square" lIns="0" tIns="14604" rIns="0" bIns="0" rtlCol="0">
            <a:spAutoFit/>
          </a:bodyPr>
          <a:lstStyle/>
          <a:p>
            <a:pPr marL="2912110">
              <a:lnSpc>
                <a:spcPct val="100000"/>
              </a:lnSpc>
              <a:spcBef>
                <a:spcPts val="114"/>
              </a:spcBef>
            </a:pPr>
            <a:r>
              <a:rPr lang="en-US" spc="10" dirty="0"/>
              <a:t>Links</a:t>
            </a:r>
            <a:endParaRPr spc="15" dirty="0"/>
          </a:p>
        </p:txBody>
      </p:sp>
      <p:sp>
        <p:nvSpPr>
          <p:cNvPr id="7" name="TextBox 6">
            <a:extLst>
              <a:ext uri="{FF2B5EF4-FFF2-40B4-BE49-F238E27FC236}">
                <a16:creationId xmlns:a16="http://schemas.microsoft.com/office/drawing/2014/main" id="{A47E44AB-9A82-E87F-5B99-EBABAA847AE6}"/>
              </a:ext>
            </a:extLst>
          </p:cNvPr>
          <p:cNvSpPr txBox="1"/>
          <p:nvPr/>
        </p:nvSpPr>
        <p:spPr>
          <a:xfrm>
            <a:off x="3232150" y="892746"/>
            <a:ext cx="2438400" cy="369332"/>
          </a:xfrm>
          <a:prstGeom prst="rect">
            <a:avLst/>
          </a:prstGeom>
          <a:noFill/>
        </p:spPr>
        <p:txBody>
          <a:bodyPr wrap="square" rtlCol="0">
            <a:spAutoFit/>
          </a:bodyPr>
          <a:lstStyle/>
          <a:p>
            <a:r>
              <a:rPr lang="en-US" dirty="0"/>
              <a:t>Drive link</a:t>
            </a:r>
            <a:endParaRPr lang="en-IN" dirty="0"/>
          </a:p>
        </p:txBody>
      </p:sp>
      <p:sp>
        <p:nvSpPr>
          <p:cNvPr id="8" name="Rectangle 7">
            <a:extLst>
              <a:ext uri="{FF2B5EF4-FFF2-40B4-BE49-F238E27FC236}">
                <a16:creationId xmlns:a16="http://schemas.microsoft.com/office/drawing/2014/main" id="{F00918A9-2A28-051F-7A70-89CF4DC22991}"/>
              </a:ext>
            </a:extLst>
          </p:cNvPr>
          <p:cNvSpPr/>
          <p:nvPr/>
        </p:nvSpPr>
        <p:spPr>
          <a:xfrm>
            <a:off x="3232150" y="962025"/>
            <a:ext cx="1066800" cy="30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hlinkClick r:id="rId3"/>
            <a:extLst>
              <a:ext uri="{FF2B5EF4-FFF2-40B4-BE49-F238E27FC236}">
                <a16:creationId xmlns:a16="http://schemas.microsoft.com/office/drawing/2014/main" id="{B3AEB64A-8B7B-13D3-155D-B7758C591B51}"/>
              </a:ext>
            </a:extLst>
          </p:cNvPr>
          <p:cNvSpPr/>
          <p:nvPr/>
        </p:nvSpPr>
        <p:spPr>
          <a:xfrm>
            <a:off x="3003550" y="790110"/>
            <a:ext cx="1752600" cy="7053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TotalTime>
  <Words>305</Words>
  <Application>Microsoft Office PowerPoint</Application>
  <PresentationFormat>Custom</PresentationFormat>
  <Paragraphs>17</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Cambria</vt:lpstr>
      <vt:lpstr>Söhne</vt:lpstr>
      <vt:lpstr>Times New Roman</vt:lpstr>
      <vt:lpstr>Trebuchet MS</vt:lpstr>
      <vt:lpstr>Verdana</vt:lpstr>
      <vt:lpstr>Office Theme</vt:lpstr>
      <vt:lpstr>PowerPoint Presentation</vt:lpstr>
      <vt:lpstr>Introduction</vt:lpstr>
      <vt:lpstr>Hypothesis</vt:lpstr>
      <vt:lpstr>Preprocessing Flowchart</vt:lpstr>
      <vt:lpstr>PowerPoint Presentation</vt:lpstr>
      <vt:lpstr>Original Annotated image</vt:lpstr>
      <vt:lpstr>Accuracy check</vt:lpstr>
      <vt:lpstr>PowerPoint Presentation</vt:lpstr>
      <vt:lpstr>Links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Anudeep Yelakala</dc:creator>
  <cp:lastModifiedBy>Anudeep Yelakala</cp:lastModifiedBy>
  <cp:revision>2</cp:revision>
  <dcterms:created xsi:type="dcterms:W3CDTF">2023-11-21T17:46:58Z</dcterms:created>
  <dcterms:modified xsi:type="dcterms:W3CDTF">2023-11-22T17:42:34Z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2023-11-21T00:00:00Z</vt:filetime>
  </property>
  <property fmtid="{D5CDD505-2E9C-101B-9397-08002B2CF9AE}" pid="3" name="LastSaved">
    <vt:filetime>2023-11-21T00:00:00Z</vt:filetime>
  </property>
</Properties>
</file>